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sldIdLst>
    <p:sldId id="285" r:id="rId2"/>
    <p:sldId id="286" r:id="rId3"/>
    <p:sldId id="284" r:id="rId4"/>
    <p:sldId id="257" r:id="rId5"/>
    <p:sldId id="258" r:id="rId6"/>
    <p:sldId id="287" r:id="rId7"/>
    <p:sldId id="259" r:id="rId8"/>
    <p:sldId id="288" r:id="rId9"/>
    <p:sldId id="290" r:id="rId10"/>
    <p:sldId id="291" r:id="rId11"/>
    <p:sldId id="260" r:id="rId12"/>
    <p:sldId id="261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92" r:id="rId22"/>
    <p:sldId id="296" r:id="rId23"/>
    <p:sldId id="295" r:id="rId24"/>
    <p:sldId id="293" r:id="rId25"/>
    <p:sldId id="294" r:id="rId26"/>
    <p:sldId id="273" r:id="rId27"/>
    <p:sldId id="274" r:id="rId28"/>
    <p:sldId id="277" r:id="rId29"/>
    <p:sldId id="275" r:id="rId30"/>
    <p:sldId id="276" r:id="rId31"/>
    <p:sldId id="278" r:id="rId32"/>
    <p:sldId id="279" r:id="rId33"/>
    <p:sldId id="280" r:id="rId34"/>
    <p:sldId id="281" r:id="rId35"/>
    <p:sldId id="283" r:id="rId36"/>
    <p:sldId id="282" r:id="rId3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4" autoAdjust="0"/>
    <p:restoredTop sz="94660"/>
  </p:normalViewPr>
  <p:slideViewPr>
    <p:cSldViewPr snapToGrid="0">
      <p:cViewPr varScale="1">
        <p:scale>
          <a:sx n="54" d="100"/>
          <a:sy n="54" d="100"/>
        </p:scale>
        <p:origin x="123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0DA5D4-68DF-46E3-B4DD-590FD83E71DA}" type="datetimeFigureOut">
              <a:rPr lang="ko-KR" altLang="en-US" smtClean="0"/>
              <a:t>2017-02-14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3DCF6C-B361-49E7-822B-EBC4414E31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78535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ko.wikipedia.org/wiki/%EC%95%BC%EA%B5%AC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ko.wikipedia.org/wiki/%ED%88%AC%EC%88%98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List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정말 다양한 타입 사용할 수 있는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굳굳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데이터 분석 하려면 한꺼번에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묶어놓은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것들을 연산하고 싶을 때가 많음 그것도 빠르게 </a:t>
            </a:r>
          </a:p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리스트는 그게 단점 </a:t>
            </a:r>
          </a:p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리스트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끼리의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계산이 안됨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일일히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하나하나 할 수 있지만 그것은 굉장히 번거로운 일 </a:t>
            </a: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모든 배열을 계산이 가능하다 </a:t>
            </a: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Numpy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같은 타입으로 인식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string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등으로 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3DCF6C-B361-49E7-822B-EBC4414E3146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4348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ERA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평균 자책점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Earned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Run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Average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ko-KR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ERA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ko-KR" sz="120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야구"/>
              </a:rPr>
              <a:t>야구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ko-KR" sz="120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투수"/>
              </a:rPr>
              <a:t>투수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평가하는 지표 중 하나다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3DCF6C-B361-49E7-822B-EBC4414E3146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59139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https://github.com/kokokong/ssu-tensorflow-lecture/tree/master/ML-lecture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3DCF6C-B361-49E7-822B-EBC4414E3146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79520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3DCF6C-B361-49E7-822B-EBC4414E3146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83631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도형을 작성하는 것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3DCF6C-B361-49E7-822B-EBC4414E3146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41690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pyplot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모듈은 매트랩과 비슷한 형태로 그래프를 그려주는 기능을 제공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3DCF6C-B361-49E7-822B-EBC4414E3146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34828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pyplot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모듈은 매트랩과 비슷한 형태로 그래프를 그려주는 기능을 제공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3DCF6C-B361-49E7-822B-EBC4414E3146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64902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reversex</a:t>
            </a:r>
            <a:r>
              <a:rPr lang="ko-KR" altLang="en-US" dirty="0"/>
              <a:t>를 </a:t>
            </a:r>
            <a:r>
              <a:rPr lang="en-US" altLang="ko-KR" dirty="0"/>
              <a:t>y</a:t>
            </a:r>
            <a:r>
              <a:rPr lang="en-US" altLang="ko-KR" baseline="0" dirty="0"/>
              <a:t> </a:t>
            </a:r>
            <a:r>
              <a:rPr lang="ko-KR" altLang="en-US" baseline="0" dirty="0"/>
              <a:t>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3DCF6C-B361-49E7-822B-EBC4414E3146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45077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하지만 컴퓨터의 비트맵형식 이미지는 그 형식이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double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이나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single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일 수 없다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비트맵은 정수밖에 모른다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우리가 일반적인 모니터에서 보는 그림들은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uint8 (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부호없는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8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비트정수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형식의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8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비트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(0-255)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정수 데이터 범위를 갖게 된다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</a:p>
          <a:p>
            <a:endParaRPr lang="en-US" altLang="ko-KR" dirty="0"/>
          </a:p>
          <a:p>
            <a:r>
              <a:rPr lang="en-US" altLang="ko-KR" dirty="0"/>
              <a:t>[None,None,3]</a:t>
            </a:r>
            <a:r>
              <a:rPr lang="en-US" altLang="ko-KR" baseline="0" dirty="0"/>
              <a:t> </a:t>
            </a:r>
            <a:r>
              <a:rPr lang="ko-KR" altLang="en-US" baseline="0" dirty="0"/>
              <a:t>이미지의 너비를 담고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높이를 담고</a:t>
            </a:r>
            <a:r>
              <a:rPr lang="en-US" altLang="ko-KR" baseline="0" dirty="0"/>
              <a:t>, </a:t>
            </a:r>
            <a:r>
              <a:rPr lang="en-US" altLang="ko-KR" baseline="0" dirty="0" err="1"/>
              <a:t>rgb</a:t>
            </a:r>
            <a:r>
              <a:rPr lang="en-US" altLang="ko-KR" baseline="0" dirty="0"/>
              <a:t> </a:t>
            </a:r>
            <a:r>
              <a:rPr lang="ko-KR" altLang="en-US" baseline="0" dirty="0"/>
              <a:t>색상 을 담는다</a:t>
            </a:r>
            <a:r>
              <a:rPr lang="en-US" altLang="ko-KR" baseline="0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3DCF6C-B361-49E7-822B-EBC4414E3146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41484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54848-6F25-4190-BA26-0E436D537662}" type="datetimeFigureOut">
              <a:rPr lang="ko-KR" altLang="en-US" smtClean="0"/>
              <a:t>2017-02-14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A4CEB-47C5-4FCA-BFD6-37D3B165A4B5}" type="slidenum">
              <a:rPr lang="ko-KR" altLang="en-US" smtClean="0"/>
              <a:t>‹#›</a:t>
            </a:fld>
            <a:endParaRPr lang="ko-KR" altLang="en-US"/>
          </a:p>
        </p:txBody>
      </p:sp>
      <p:grpSp>
        <p:nvGrpSpPr>
          <p:cNvPr id="7" name="그룹 6"/>
          <p:cNvGrpSpPr/>
          <p:nvPr userDrawn="1"/>
        </p:nvGrpSpPr>
        <p:grpSpPr>
          <a:xfrm rot="8635639">
            <a:off x="2887313" y="685845"/>
            <a:ext cx="6417372" cy="6111783"/>
            <a:chOff x="3008080" y="52172"/>
            <a:chExt cx="6417372" cy="6111783"/>
          </a:xfrm>
        </p:grpSpPr>
        <p:sp>
          <p:nvSpPr>
            <p:cNvPr id="8" name="정오각형 7"/>
            <p:cNvSpPr/>
            <p:nvPr userDrawn="1"/>
          </p:nvSpPr>
          <p:spPr>
            <a:xfrm rot="2152672">
              <a:off x="3008080" y="52172"/>
              <a:ext cx="6417372" cy="6111783"/>
            </a:xfrm>
            <a:prstGeom prst="pentagon">
              <a:avLst/>
            </a:prstGeom>
            <a:solidFill>
              <a:srgbClr val="D9F3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정오각형 8"/>
            <p:cNvSpPr/>
            <p:nvPr userDrawn="1"/>
          </p:nvSpPr>
          <p:spPr>
            <a:xfrm rot="2152672">
              <a:off x="3395329" y="420982"/>
              <a:ext cx="5642872" cy="5374164"/>
            </a:xfrm>
            <a:prstGeom prst="pentag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직사각형 9"/>
          <p:cNvSpPr/>
          <p:nvPr userDrawn="1"/>
        </p:nvSpPr>
        <p:spPr>
          <a:xfrm>
            <a:off x="0" y="1"/>
            <a:ext cx="12192000" cy="868969"/>
          </a:xfrm>
          <a:prstGeom prst="rect">
            <a:avLst/>
          </a:prstGeom>
          <a:solidFill>
            <a:srgbClr val="3F9F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938" y="114735"/>
            <a:ext cx="2443196" cy="621152"/>
          </a:xfrm>
          <a:prstGeom prst="rect">
            <a:avLst/>
          </a:prstGeom>
        </p:spPr>
      </p:pic>
      <p:grpSp>
        <p:nvGrpSpPr>
          <p:cNvPr id="12" name="그룹 11"/>
          <p:cNvGrpSpPr/>
          <p:nvPr userDrawn="1"/>
        </p:nvGrpSpPr>
        <p:grpSpPr>
          <a:xfrm>
            <a:off x="11309088" y="114735"/>
            <a:ext cx="674974" cy="674974"/>
            <a:chOff x="10623665" y="185738"/>
            <a:chExt cx="939339" cy="939339"/>
          </a:xfrm>
        </p:grpSpPr>
        <p:sp>
          <p:nvSpPr>
            <p:cNvPr id="13" name="타원 12"/>
            <p:cNvSpPr/>
            <p:nvPr userDrawn="1"/>
          </p:nvSpPr>
          <p:spPr>
            <a:xfrm>
              <a:off x="10623665" y="185738"/>
              <a:ext cx="939339" cy="93933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4" name="그림 13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98566" y="260639"/>
              <a:ext cx="789536" cy="789536"/>
            </a:xfrm>
            <a:prstGeom prst="rect">
              <a:avLst/>
            </a:prstGeom>
          </p:spPr>
        </p:pic>
      </p:grpSp>
      <p:grpSp>
        <p:nvGrpSpPr>
          <p:cNvPr id="15" name="그룹 14"/>
          <p:cNvGrpSpPr/>
          <p:nvPr userDrawn="1"/>
        </p:nvGrpSpPr>
        <p:grpSpPr>
          <a:xfrm>
            <a:off x="5447618" y="321891"/>
            <a:ext cx="1296763" cy="1368145"/>
            <a:chOff x="4852125" y="322543"/>
            <a:chExt cx="1296763" cy="1368145"/>
          </a:xfrm>
        </p:grpSpPr>
        <p:pic>
          <p:nvPicPr>
            <p:cNvPr id="16" name="그림 15"/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52125" y="322543"/>
              <a:ext cx="1296763" cy="1368145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16917" y="575074"/>
              <a:ext cx="767179" cy="76717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615026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54848-6F25-4190-BA26-0E436D537662}" type="datetimeFigureOut">
              <a:rPr lang="ko-KR" altLang="en-US" smtClean="0"/>
              <a:t>2017-02-14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A4CEB-47C5-4FCA-BFD6-37D3B165A4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01228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54848-6F25-4190-BA26-0E436D537662}" type="datetimeFigureOut">
              <a:rPr lang="ko-KR" altLang="en-US" smtClean="0"/>
              <a:t>2017-02-14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A4CEB-47C5-4FCA-BFD6-37D3B165A4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51420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54848-6F25-4190-BA26-0E436D537662}" type="datetimeFigureOut">
              <a:rPr lang="ko-KR" altLang="en-US" smtClean="0"/>
              <a:t>2017-02-14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A4CEB-47C5-4FCA-BFD6-37D3B165A4B5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8517232" y="293386"/>
            <a:ext cx="27027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+mj-lt"/>
                <a:ea typeface="Noto Sans CJK KR Bold" panose="020B0800000000000000" pitchFamily="34" charset="-127"/>
              </a:rPr>
              <a:t>INTRODUCE TENSORFLOW</a:t>
            </a:r>
            <a:endParaRPr lang="ko-KR" altLang="en-US" sz="1600" dirty="0">
              <a:solidFill>
                <a:schemeClr val="bg1"/>
              </a:solidFill>
              <a:latin typeface="+mj-lt"/>
              <a:ea typeface="Noto Sans CJK KR Bold" panose="020B08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064288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54848-6F25-4190-BA26-0E436D537662}" type="datetimeFigureOut">
              <a:rPr lang="ko-KR" altLang="en-US" smtClean="0"/>
              <a:t>2017-02-14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A4CEB-47C5-4FCA-BFD6-37D3B165A4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62099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54848-6F25-4190-BA26-0E436D537662}" type="datetimeFigureOut">
              <a:rPr lang="ko-KR" altLang="en-US" smtClean="0"/>
              <a:t>2017-02-14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A4CEB-47C5-4FCA-BFD6-37D3B165A4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18924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54848-6F25-4190-BA26-0E436D537662}" type="datetimeFigureOut">
              <a:rPr lang="ko-KR" altLang="en-US" smtClean="0"/>
              <a:t>2017-02-14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A4CEB-47C5-4FCA-BFD6-37D3B165A4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72414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54848-6F25-4190-BA26-0E436D537662}" type="datetimeFigureOut">
              <a:rPr lang="ko-KR" altLang="en-US" smtClean="0"/>
              <a:t>2017-02-14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A4CEB-47C5-4FCA-BFD6-37D3B165A4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6559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54848-6F25-4190-BA26-0E436D537662}" type="datetimeFigureOut">
              <a:rPr lang="ko-KR" altLang="en-US" smtClean="0"/>
              <a:t>2017-02-14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A4CEB-47C5-4FCA-BFD6-37D3B165A4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96596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54848-6F25-4190-BA26-0E436D537662}" type="datetimeFigureOut">
              <a:rPr lang="ko-KR" altLang="en-US" smtClean="0"/>
              <a:t>2017-02-14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A4CEB-47C5-4FCA-BFD6-37D3B165A4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32103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54848-6F25-4190-BA26-0E436D537662}" type="datetimeFigureOut">
              <a:rPr lang="ko-KR" altLang="en-US" smtClean="0"/>
              <a:t>2017-02-14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A4CEB-47C5-4FCA-BFD6-37D3B165A4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14635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A54848-6F25-4190-BA26-0E436D537662}" type="datetimeFigureOut">
              <a:rPr lang="ko-KR" altLang="en-US" smtClean="0"/>
              <a:t>2017-02-14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0A4CEB-47C5-4FCA-BFD6-37D3B165A4B5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사각형 6"/>
          <p:cNvSpPr/>
          <p:nvPr userDrawn="1"/>
        </p:nvSpPr>
        <p:spPr>
          <a:xfrm>
            <a:off x="0" y="1"/>
            <a:ext cx="12192000" cy="868969"/>
          </a:xfrm>
          <a:prstGeom prst="rect">
            <a:avLst/>
          </a:prstGeom>
          <a:solidFill>
            <a:srgbClr val="3F9F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938" y="114735"/>
            <a:ext cx="2443196" cy="621152"/>
          </a:xfrm>
          <a:prstGeom prst="rect">
            <a:avLst/>
          </a:prstGeom>
        </p:spPr>
      </p:pic>
      <p:grpSp>
        <p:nvGrpSpPr>
          <p:cNvPr id="9" name="그룹 8"/>
          <p:cNvGrpSpPr/>
          <p:nvPr userDrawn="1"/>
        </p:nvGrpSpPr>
        <p:grpSpPr>
          <a:xfrm>
            <a:off x="11309088" y="114735"/>
            <a:ext cx="674974" cy="674974"/>
            <a:chOff x="10623665" y="185738"/>
            <a:chExt cx="939339" cy="939339"/>
          </a:xfrm>
        </p:grpSpPr>
        <p:sp>
          <p:nvSpPr>
            <p:cNvPr id="10" name="타원 9"/>
            <p:cNvSpPr/>
            <p:nvPr userDrawn="1"/>
          </p:nvSpPr>
          <p:spPr>
            <a:xfrm>
              <a:off x="10623665" y="185738"/>
              <a:ext cx="939339" cy="93933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" name="그림 10"/>
            <p:cNvPicPr>
              <a:picLocks noChangeAspect="1"/>
            </p:cNvPicPr>
            <p:nvPr userDrawn="1"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98566" y="260639"/>
              <a:ext cx="789536" cy="78953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669922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내용 개체 틀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9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9306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880730" y="83295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800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실행속도 차이</a:t>
            </a:r>
          </a:p>
        </p:txBody>
      </p:sp>
    </p:spTree>
    <p:extLst>
      <p:ext uri="{BB962C8B-B14F-4D97-AF65-F5344CB8AC3E}">
        <p14:creationId xmlns:p14="http://schemas.microsoft.com/office/powerpoint/2010/main" val="1482904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556" y="1773998"/>
            <a:ext cx="10500701" cy="3734980"/>
          </a:xfrm>
        </p:spPr>
      </p:pic>
      <p:sp>
        <p:nvSpPr>
          <p:cNvPr id="5" name="제목 1"/>
          <p:cNvSpPr txBox="1">
            <a:spLocks/>
          </p:cNvSpPr>
          <p:nvPr/>
        </p:nvSpPr>
        <p:spPr>
          <a:xfrm>
            <a:off x="880730" y="83295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800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실습 </a:t>
            </a:r>
            <a:r>
              <a:rPr lang="en-US" altLang="ko-KR" sz="2800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– </a:t>
            </a:r>
            <a:r>
              <a:rPr lang="ko-KR" altLang="en-US" sz="2800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도깨비 가족의 </a:t>
            </a:r>
            <a:r>
              <a:rPr lang="en-US" altLang="ko-KR" sz="2800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BMI</a:t>
            </a:r>
            <a:r>
              <a:rPr lang="ko-KR" altLang="en-US" sz="2800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를 </a:t>
            </a:r>
            <a:r>
              <a:rPr lang="ko-KR" altLang="en-US" sz="2800" dirty="0">
                <a:solidFill>
                  <a:srgbClr val="FF0000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진짜로</a:t>
            </a:r>
            <a:r>
              <a:rPr lang="ko-KR" altLang="en-US" sz="2800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 구해봅시다 </a:t>
            </a:r>
          </a:p>
        </p:txBody>
      </p:sp>
    </p:spTree>
    <p:extLst>
      <p:ext uri="{BB962C8B-B14F-4D97-AF65-F5344CB8AC3E}">
        <p14:creationId xmlns:p14="http://schemas.microsoft.com/office/powerpoint/2010/main" val="459951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7" t="80797" r="137" b="-65"/>
          <a:stretch/>
        </p:blipFill>
        <p:spPr>
          <a:xfrm>
            <a:off x="1895603" y="1833122"/>
            <a:ext cx="8268854" cy="64611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8861" y="2694163"/>
            <a:ext cx="7142338" cy="3571169"/>
          </a:xfrm>
          <a:prstGeom prst="rect">
            <a:avLst/>
          </a:prstGeom>
        </p:spPr>
      </p:pic>
      <p:sp>
        <p:nvSpPr>
          <p:cNvPr id="8" name="제목 1"/>
          <p:cNvSpPr txBox="1">
            <a:spLocks/>
          </p:cNvSpPr>
          <p:nvPr/>
        </p:nvSpPr>
        <p:spPr>
          <a:xfrm>
            <a:off x="999264" y="83061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800" dirty="0">
                <a:solidFill>
                  <a:srgbClr val="002060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결과</a:t>
            </a:r>
            <a:r>
              <a:rPr lang="ko-KR" altLang="en-US" sz="2800" dirty="0">
                <a:solidFill>
                  <a:srgbClr val="FF0000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 </a:t>
            </a:r>
            <a:r>
              <a:rPr lang="en-US" altLang="ko-KR" sz="2800" dirty="0">
                <a:solidFill>
                  <a:srgbClr val="FF0000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– </a:t>
            </a:r>
            <a:r>
              <a:rPr lang="ko-KR" altLang="en-US" sz="2800" dirty="0" err="1">
                <a:solidFill>
                  <a:srgbClr val="FF0000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놀랍군요</a:t>
            </a:r>
            <a:endParaRPr lang="ko-KR" altLang="en-US" sz="2800" dirty="0">
              <a:solidFill>
                <a:srgbClr val="FF0000"/>
              </a:solidFill>
              <a:latin typeface="넥슨 풋볼고딕 L" panose="020B0303000000000000" pitchFamily="50" charset="-127"/>
              <a:ea typeface="넥슨 풋볼고딕 L" panose="020B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892894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66913"/>
            <a:ext cx="9864074" cy="387913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6200" y="1866913"/>
            <a:ext cx="9062156" cy="4579651"/>
          </a:xfrm>
          <a:prstGeom prst="rect">
            <a:avLst/>
          </a:prstGeom>
        </p:spPr>
      </p:pic>
      <p:sp>
        <p:nvSpPr>
          <p:cNvPr id="8" name="제목 1"/>
          <p:cNvSpPr txBox="1">
            <a:spLocks/>
          </p:cNvSpPr>
          <p:nvPr/>
        </p:nvSpPr>
        <p:spPr>
          <a:xfrm>
            <a:off x="880730" y="83295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800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실습 </a:t>
            </a:r>
            <a:r>
              <a:rPr lang="en-US" altLang="ko-KR" sz="2800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– </a:t>
            </a:r>
            <a:r>
              <a:rPr lang="ko-KR" altLang="en-US" sz="2800" dirty="0" err="1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텐서플로를</a:t>
            </a:r>
            <a:r>
              <a:rPr lang="ko-KR" altLang="en-US" sz="2800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 통해 난수의 산술평균을 구해보자</a:t>
            </a:r>
          </a:p>
        </p:txBody>
      </p:sp>
    </p:spTree>
    <p:extLst>
      <p:ext uri="{BB962C8B-B14F-4D97-AF65-F5344CB8AC3E}">
        <p14:creationId xmlns:p14="http://schemas.microsoft.com/office/powerpoint/2010/main" val="3955716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267" y="4814888"/>
            <a:ext cx="10058400" cy="204311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2143125"/>
            <a:ext cx="4572000" cy="2571750"/>
          </a:xfrm>
          <a:prstGeom prst="rect">
            <a:avLst/>
          </a:prstGeom>
        </p:spPr>
      </p:pic>
      <p:sp>
        <p:nvSpPr>
          <p:cNvPr id="7" name="제목 1"/>
          <p:cNvSpPr txBox="1">
            <a:spLocks/>
          </p:cNvSpPr>
          <p:nvPr/>
        </p:nvSpPr>
        <p:spPr>
          <a:xfrm>
            <a:off x="880730" y="83295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800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실습 </a:t>
            </a:r>
            <a:r>
              <a:rPr lang="en-US" altLang="ko-KR" sz="2800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– 2016 KBO </a:t>
            </a:r>
            <a:r>
              <a:rPr lang="ko-KR" altLang="en-US" sz="2800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투수 상위 </a:t>
            </a:r>
            <a:r>
              <a:rPr lang="en-US" altLang="ko-KR" sz="2800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10</a:t>
            </a:r>
            <a:r>
              <a:rPr lang="ko-KR" altLang="en-US" sz="2800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명의 </a:t>
            </a:r>
            <a:r>
              <a:rPr lang="en-US" altLang="ko-KR" sz="2800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era </a:t>
            </a:r>
            <a:r>
              <a:rPr lang="ko-KR" altLang="en-US" sz="2800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평균을 구해보자 </a:t>
            </a:r>
          </a:p>
        </p:txBody>
      </p:sp>
    </p:spTree>
    <p:extLst>
      <p:ext uri="{BB962C8B-B14F-4D97-AF65-F5344CB8AC3E}">
        <p14:creationId xmlns:p14="http://schemas.microsoft.com/office/powerpoint/2010/main" val="15294513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7509" y="1907451"/>
            <a:ext cx="1686160" cy="2829320"/>
          </a:xfr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699" b="16089"/>
          <a:stretch/>
        </p:blipFill>
        <p:spPr>
          <a:xfrm>
            <a:off x="9668397" y="1907451"/>
            <a:ext cx="1839509" cy="282932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158" y="1907451"/>
            <a:ext cx="6261618" cy="347734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222" y="1907451"/>
            <a:ext cx="6030554" cy="4337043"/>
          </a:xfrm>
          <a:prstGeom prst="rect">
            <a:avLst/>
          </a:prstGeom>
        </p:spPr>
      </p:pic>
      <p:sp>
        <p:nvSpPr>
          <p:cNvPr id="8" name="제목 1"/>
          <p:cNvSpPr txBox="1">
            <a:spLocks/>
          </p:cNvSpPr>
          <p:nvPr/>
        </p:nvSpPr>
        <p:spPr>
          <a:xfrm>
            <a:off x="880730" y="83295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800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실습 </a:t>
            </a:r>
            <a:r>
              <a:rPr lang="en-US" altLang="ko-KR" sz="2800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– 2016 KBO </a:t>
            </a:r>
            <a:r>
              <a:rPr lang="ko-KR" altLang="en-US" sz="2800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투수 상위 </a:t>
            </a:r>
            <a:r>
              <a:rPr lang="en-US" altLang="ko-KR" sz="2800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10</a:t>
            </a:r>
            <a:r>
              <a:rPr lang="ko-KR" altLang="en-US" sz="2800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명의 </a:t>
            </a:r>
            <a:r>
              <a:rPr lang="en-US" altLang="ko-KR" sz="2800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era </a:t>
            </a:r>
            <a:r>
              <a:rPr lang="ko-KR" altLang="en-US" sz="2800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평균을 구해보자 </a:t>
            </a:r>
          </a:p>
        </p:txBody>
      </p:sp>
    </p:spTree>
    <p:extLst>
      <p:ext uri="{BB962C8B-B14F-4D97-AF65-F5344CB8AC3E}">
        <p14:creationId xmlns:p14="http://schemas.microsoft.com/office/powerpoint/2010/main" val="924596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7" t="80797" r="137" b="-65"/>
          <a:stretch/>
        </p:blipFill>
        <p:spPr>
          <a:xfrm>
            <a:off x="716843" y="1787770"/>
            <a:ext cx="10869380" cy="84931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20" t="83920" r="3811"/>
          <a:stretch/>
        </p:blipFill>
        <p:spPr>
          <a:xfrm>
            <a:off x="187309" y="3110026"/>
            <a:ext cx="11398914" cy="96210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48" t="73611" r="7101" b="-986"/>
          <a:stretch/>
        </p:blipFill>
        <p:spPr>
          <a:xfrm>
            <a:off x="427358" y="4381363"/>
            <a:ext cx="10918815" cy="1737216"/>
          </a:xfrm>
          <a:prstGeom prst="rect">
            <a:avLst/>
          </a:prstGeom>
        </p:spPr>
      </p:pic>
      <p:sp>
        <p:nvSpPr>
          <p:cNvPr id="9" name="제목 1"/>
          <p:cNvSpPr txBox="1">
            <a:spLocks/>
          </p:cNvSpPr>
          <p:nvPr/>
        </p:nvSpPr>
        <p:spPr>
          <a:xfrm>
            <a:off x="880730" y="83295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800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숫자들의 향연</a:t>
            </a:r>
          </a:p>
        </p:txBody>
      </p:sp>
    </p:spTree>
    <p:extLst>
      <p:ext uri="{BB962C8B-B14F-4D97-AF65-F5344CB8AC3E}">
        <p14:creationId xmlns:p14="http://schemas.microsoft.com/office/powerpoint/2010/main" val="3166940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7627" y="5311318"/>
            <a:ext cx="4004370" cy="123334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982" y="1207511"/>
            <a:ext cx="4548907" cy="383379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9812" y="1117201"/>
            <a:ext cx="5403877" cy="4094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635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9433" y="2033653"/>
            <a:ext cx="4592965" cy="3438483"/>
          </a:xfrm>
          <a:prstGeom prst="rect">
            <a:avLst/>
          </a:prstGeom>
        </p:spPr>
      </p:pic>
      <p:sp>
        <p:nvSpPr>
          <p:cNvPr id="7" name="제목 1"/>
          <p:cNvSpPr txBox="1">
            <a:spLocks/>
          </p:cNvSpPr>
          <p:nvPr/>
        </p:nvSpPr>
        <p:spPr>
          <a:xfrm>
            <a:off x="880730" y="83295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 err="1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Matplotlib</a:t>
            </a:r>
            <a:endParaRPr lang="ko-KR" altLang="en-US" sz="2800" dirty="0">
              <a:latin typeface="넥슨 풋볼고딕 L" panose="020B0303000000000000" pitchFamily="50" charset="-127"/>
              <a:ea typeface="넥슨 풋볼고딕 L" panose="020B0303000000000000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501422" y="2111967"/>
            <a:ext cx="2335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2d, 3d </a:t>
            </a:r>
            <a:r>
              <a:rPr lang="ko-KR" altLang="en-US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그래픽 출력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501422" y="2833543"/>
            <a:ext cx="4969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기본적인 선형그래프부터 글로벌한 통계 등 까지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821699" y="3583618"/>
            <a:ext cx="19382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*  </a:t>
            </a:r>
            <a:r>
              <a:rPr lang="en-US" altLang="ko-KR" sz="1600" dirty="0" err="1">
                <a:solidFill>
                  <a:schemeClr val="bg2">
                    <a:lumMod val="2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numpy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설치 내장</a:t>
            </a:r>
          </a:p>
        </p:txBody>
      </p:sp>
    </p:spTree>
    <p:extLst>
      <p:ext uri="{BB962C8B-B14F-4D97-AF65-F5344CB8AC3E}">
        <p14:creationId xmlns:p14="http://schemas.microsoft.com/office/powerpoint/2010/main" val="1797269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3" grpId="0"/>
      <p:bldP spid="1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1843" y="1995542"/>
            <a:ext cx="8094297" cy="357579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359" y="1868133"/>
            <a:ext cx="3104215" cy="4081111"/>
          </a:xfrm>
          <a:prstGeom prst="rect">
            <a:avLst/>
          </a:prstGeom>
        </p:spPr>
      </p:pic>
      <p:sp>
        <p:nvSpPr>
          <p:cNvPr id="6" name="제목 1"/>
          <p:cNvSpPr txBox="1">
            <a:spLocks/>
          </p:cNvSpPr>
          <p:nvPr/>
        </p:nvSpPr>
        <p:spPr>
          <a:xfrm>
            <a:off x="880730" y="83295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800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실습 </a:t>
            </a:r>
            <a:r>
              <a:rPr lang="en-US" altLang="ko-KR" sz="2800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– </a:t>
            </a:r>
            <a:r>
              <a:rPr lang="ko-KR" altLang="en-US" sz="2800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도깨비 시청률 그래프를 그려보자</a:t>
            </a:r>
          </a:p>
        </p:txBody>
      </p:sp>
    </p:spTree>
    <p:extLst>
      <p:ext uri="{BB962C8B-B14F-4D97-AF65-F5344CB8AC3E}">
        <p14:creationId xmlns:p14="http://schemas.microsoft.com/office/powerpoint/2010/main" val="18619330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2188727"/>
            <a:ext cx="10515600" cy="4716000"/>
          </a:xfrm>
        </p:spPr>
        <p:txBody>
          <a:bodyPr>
            <a:normAutofit/>
          </a:bodyPr>
          <a:lstStyle/>
          <a:p>
            <a:pPr>
              <a:lnSpc>
                <a:spcPct val="16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</a:t>
            </a:r>
            <a:r>
              <a:rPr lang="en-US" altLang="ko-KR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1</a:t>
            </a:r>
            <a:r>
              <a:rPr lang="ko-KR" altLang="en-US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일차 보충  </a:t>
            </a:r>
            <a:r>
              <a:rPr lang="en-US" altLang="ko-KR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:  </a:t>
            </a:r>
            <a:r>
              <a:rPr lang="ko-KR" altLang="en-US" dirty="0" err="1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텐서플로</a:t>
            </a:r>
            <a:r>
              <a:rPr lang="ko-KR" altLang="en-US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구구단문제</a:t>
            </a:r>
            <a:r>
              <a:rPr lang="en-US" altLang="ko-KR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, </a:t>
            </a:r>
            <a:r>
              <a:rPr lang="ko-KR" altLang="en-US" dirty="0" err="1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파이썬</a:t>
            </a:r>
            <a:endParaRPr lang="en-US" altLang="ko-KR" dirty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pPr>
              <a:lnSpc>
                <a:spcPct val="16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</a:t>
            </a:r>
            <a:r>
              <a:rPr lang="ko-KR" altLang="en-US" dirty="0" err="1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텐서플로</a:t>
            </a:r>
            <a:r>
              <a:rPr lang="ko-KR" altLang="en-US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</a:t>
            </a:r>
            <a:r>
              <a:rPr lang="ko-KR" altLang="en-US" dirty="0" err="1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를</a:t>
            </a:r>
            <a:r>
              <a:rPr lang="ko-KR" altLang="en-US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결합한 </a:t>
            </a:r>
            <a:r>
              <a:rPr lang="en-US" altLang="ko-KR" dirty="0" err="1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Numpy</a:t>
            </a:r>
            <a:r>
              <a:rPr lang="en-US" altLang="ko-KR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</a:t>
            </a:r>
            <a:r>
              <a:rPr lang="ko-KR" altLang="en-US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실습</a:t>
            </a:r>
            <a:endParaRPr lang="en-US" altLang="ko-KR" dirty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pPr>
              <a:lnSpc>
                <a:spcPct val="16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</a:t>
            </a:r>
            <a:r>
              <a:rPr lang="ko-KR" altLang="en-US" dirty="0" err="1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텐서플로</a:t>
            </a:r>
            <a:r>
              <a:rPr lang="ko-KR" altLang="en-US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</a:t>
            </a:r>
            <a:r>
              <a:rPr lang="ko-KR" altLang="en-US" dirty="0" err="1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를</a:t>
            </a:r>
            <a:r>
              <a:rPr lang="ko-KR" altLang="en-US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결합한 </a:t>
            </a:r>
            <a:r>
              <a:rPr lang="en-US" altLang="ko-KR" dirty="0" err="1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Matplotlib</a:t>
            </a:r>
            <a:r>
              <a:rPr lang="ko-KR" altLang="en-US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실습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11201" y="1302327"/>
            <a:ext cx="18934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2</a:t>
            </a:r>
            <a:r>
              <a:rPr lang="ko-KR" altLang="en-US" sz="3200" dirty="0"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일차 목차</a:t>
            </a:r>
          </a:p>
        </p:txBody>
      </p:sp>
    </p:spTree>
    <p:extLst>
      <p:ext uri="{BB962C8B-B14F-4D97-AF65-F5344CB8AC3E}">
        <p14:creationId xmlns:p14="http://schemas.microsoft.com/office/powerpoint/2010/main" val="15102473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2616" y="1364463"/>
            <a:ext cx="5639587" cy="5201376"/>
          </a:xfrm>
          <a:prstGeom prst="rect">
            <a:avLst/>
          </a:prstGeom>
        </p:spPr>
      </p:pic>
      <p:sp>
        <p:nvSpPr>
          <p:cNvPr id="4" name="제목 1"/>
          <p:cNvSpPr txBox="1">
            <a:spLocks/>
          </p:cNvSpPr>
          <p:nvPr/>
        </p:nvSpPr>
        <p:spPr>
          <a:xfrm>
            <a:off x="880730" y="83295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800" dirty="0">
                <a:solidFill>
                  <a:srgbClr val="002060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결과</a:t>
            </a:r>
            <a:r>
              <a:rPr lang="ko-KR" altLang="en-US" sz="2800" dirty="0">
                <a:solidFill>
                  <a:srgbClr val="FF0000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 </a:t>
            </a:r>
            <a:r>
              <a:rPr lang="en-US" altLang="ko-KR" sz="2800" dirty="0">
                <a:solidFill>
                  <a:srgbClr val="FF0000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– </a:t>
            </a:r>
            <a:r>
              <a:rPr lang="ko-KR" altLang="en-US" sz="2800" dirty="0">
                <a:solidFill>
                  <a:srgbClr val="FF0000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높군요</a:t>
            </a:r>
            <a:r>
              <a:rPr lang="en-US" altLang="ko-KR" sz="2800" dirty="0">
                <a:solidFill>
                  <a:srgbClr val="FF0000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!</a:t>
            </a:r>
            <a:endParaRPr lang="ko-KR" altLang="en-US" sz="2800" dirty="0">
              <a:solidFill>
                <a:srgbClr val="FF0000"/>
              </a:solidFill>
              <a:latin typeface="넥슨 풋볼고딕 L" panose="020B0303000000000000" pitchFamily="50" charset="-127"/>
              <a:ea typeface="넥슨 풋볼고딕 L" panose="020B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07830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880730" y="83295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 err="1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Matplotlib</a:t>
            </a:r>
            <a:r>
              <a:rPr lang="ko-KR" altLang="en-US" sz="2800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 </a:t>
            </a:r>
            <a:r>
              <a:rPr lang="en-US" altLang="ko-KR" sz="2800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- scatter</a:t>
            </a:r>
            <a:endParaRPr lang="ko-KR" altLang="en-US" sz="2800" dirty="0">
              <a:latin typeface="넥슨 풋볼고딕 L" panose="020B0303000000000000" pitchFamily="50" charset="-127"/>
              <a:ea typeface="넥슨 풋볼고딕 L" panose="020B0303000000000000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9634" y="1977763"/>
            <a:ext cx="5857792" cy="4295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3431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880730" y="83295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 err="1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Matplotlib</a:t>
            </a:r>
            <a:r>
              <a:rPr lang="ko-KR" altLang="en-US" sz="2800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 </a:t>
            </a:r>
            <a:r>
              <a:rPr lang="en-US" altLang="ko-KR" sz="2800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- deco</a:t>
            </a:r>
            <a:endParaRPr lang="ko-KR" altLang="en-US" sz="2800" dirty="0">
              <a:latin typeface="넥슨 풋볼고딕 L" panose="020B0303000000000000" pitchFamily="50" charset="-127"/>
              <a:ea typeface="넥슨 풋볼고딕 L" panose="020B0303000000000000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932485" y="2158521"/>
            <a:ext cx="6096000" cy="3417154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800" dirty="0" err="1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plt.grid</a:t>
            </a:r>
            <a:r>
              <a:rPr lang="en-US" altLang="ko-KR" sz="280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()</a:t>
            </a:r>
          </a:p>
          <a:p>
            <a:pPr>
              <a:lnSpc>
                <a:spcPct val="200000"/>
              </a:lnSpc>
            </a:pPr>
            <a:r>
              <a:rPr lang="en-US" altLang="ko-KR" sz="2800" dirty="0" err="1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plt.xlabel</a:t>
            </a:r>
            <a:r>
              <a:rPr lang="en-US" altLang="ko-KR" sz="280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('time')</a:t>
            </a:r>
          </a:p>
          <a:p>
            <a:pPr>
              <a:lnSpc>
                <a:spcPct val="200000"/>
              </a:lnSpc>
            </a:pPr>
            <a:r>
              <a:rPr lang="en-US" altLang="ko-KR" sz="2800" dirty="0" err="1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plt.ylabel</a:t>
            </a:r>
            <a:r>
              <a:rPr lang="en-US" altLang="ko-KR" sz="280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('ratings')</a:t>
            </a:r>
          </a:p>
          <a:p>
            <a:pPr>
              <a:lnSpc>
                <a:spcPct val="200000"/>
              </a:lnSpc>
            </a:pPr>
            <a:r>
              <a:rPr lang="en-US" altLang="ko-KR" sz="2800" dirty="0" err="1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plt.title</a:t>
            </a:r>
            <a:r>
              <a:rPr lang="en-US" altLang="ko-KR" sz="280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('</a:t>
            </a:r>
            <a:r>
              <a:rPr lang="en-US" altLang="ko-KR" sz="2800" dirty="0" err="1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Gourdian</a:t>
            </a:r>
            <a:r>
              <a:rPr lang="en-US" altLang="ko-KR" sz="280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ratings')</a:t>
            </a:r>
          </a:p>
        </p:txBody>
      </p:sp>
    </p:spTree>
    <p:extLst>
      <p:ext uri="{BB962C8B-B14F-4D97-AF65-F5344CB8AC3E}">
        <p14:creationId xmlns:p14="http://schemas.microsoft.com/office/powerpoint/2010/main" val="11648861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1862" y="1965405"/>
            <a:ext cx="5248275" cy="4362450"/>
          </a:xfrm>
          <a:prstGeom prst="rect">
            <a:avLst/>
          </a:prstGeom>
        </p:spPr>
      </p:pic>
      <p:sp>
        <p:nvSpPr>
          <p:cNvPr id="5" name="제목 1"/>
          <p:cNvSpPr txBox="1">
            <a:spLocks/>
          </p:cNvSpPr>
          <p:nvPr/>
        </p:nvSpPr>
        <p:spPr>
          <a:xfrm>
            <a:off x="880730" y="83295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 err="1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Matplotlib</a:t>
            </a:r>
            <a:r>
              <a:rPr lang="ko-KR" altLang="en-US" sz="2800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 </a:t>
            </a:r>
            <a:r>
              <a:rPr lang="en-US" altLang="ko-KR" sz="2800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- deco</a:t>
            </a:r>
            <a:endParaRPr lang="ko-KR" altLang="en-US" sz="2800" dirty="0">
              <a:latin typeface="넥슨 풋볼고딕 L" panose="020B0303000000000000" pitchFamily="50" charset="-127"/>
              <a:ea typeface="넥슨 풋볼고딕 L" panose="020B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791244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4701" y="1877069"/>
            <a:ext cx="9927432" cy="3832202"/>
          </a:xfrm>
          <a:prstGeom prst="rect">
            <a:avLst/>
          </a:prstGeom>
        </p:spPr>
      </p:pic>
      <p:sp>
        <p:nvSpPr>
          <p:cNvPr id="5" name="제목 1"/>
          <p:cNvSpPr txBox="1">
            <a:spLocks/>
          </p:cNvSpPr>
          <p:nvPr/>
        </p:nvSpPr>
        <p:spPr>
          <a:xfrm>
            <a:off x="880730" y="83295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help(</a:t>
            </a:r>
            <a:r>
              <a:rPr lang="en-US" altLang="ko-KR" sz="2800" dirty="0" err="1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plt.hist</a:t>
            </a:r>
            <a:r>
              <a:rPr lang="en-US" altLang="ko-KR" sz="2800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)</a:t>
            </a:r>
            <a:endParaRPr lang="ko-KR" altLang="en-US" sz="2800" dirty="0">
              <a:latin typeface="넥슨 풋볼고딕 L" panose="020B0303000000000000" pitchFamily="50" charset="-127"/>
              <a:ea typeface="넥슨 풋볼고딕 L" panose="020B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312063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880730" y="83295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 err="1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Matplotlib</a:t>
            </a:r>
            <a:r>
              <a:rPr lang="ko-KR" altLang="en-US" sz="2800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 </a:t>
            </a:r>
            <a:r>
              <a:rPr lang="en-US" altLang="ko-KR" sz="2800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- histogram</a:t>
            </a:r>
            <a:endParaRPr lang="ko-KR" altLang="en-US" sz="2800" dirty="0">
              <a:latin typeface="넥슨 풋볼고딕 L" panose="020B0303000000000000" pitchFamily="50" charset="-127"/>
              <a:ea typeface="넥슨 풋볼고딕 L" panose="020B0303000000000000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7714" y="2008050"/>
            <a:ext cx="6332428" cy="4323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2697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417" y="2061924"/>
            <a:ext cx="4045167" cy="232002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3270" y="1870013"/>
            <a:ext cx="6656989" cy="3593809"/>
          </a:xfrm>
          <a:prstGeom prst="rect">
            <a:avLst/>
          </a:prstGeom>
        </p:spPr>
      </p:pic>
      <p:sp>
        <p:nvSpPr>
          <p:cNvPr id="6" name="제목 1"/>
          <p:cNvSpPr txBox="1">
            <a:spLocks/>
          </p:cNvSpPr>
          <p:nvPr/>
        </p:nvSpPr>
        <p:spPr>
          <a:xfrm>
            <a:off x="880730" y="83295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800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실습 </a:t>
            </a:r>
            <a:r>
              <a:rPr lang="en-US" altLang="ko-KR" sz="2800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– </a:t>
            </a:r>
            <a:r>
              <a:rPr lang="ko-KR" altLang="en-US" sz="2800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이미지의 </a:t>
            </a:r>
            <a:r>
              <a:rPr lang="en-US" altLang="ko-KR" sz="2800" dirty="0" err="1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x,y</a:t>
            </a:r>
            <a:r>
              <a:rPr lang="ko-KR" altLang="en-US" sz="2800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축을 반전시켜봅시다</a:t>
            </a:r>
            <a:r>
              <a:rPr lang="en-US" altLang="ko-KR" sz="2800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.</a:t>
            </a:r>
            <a:endParaRPr lang="ko-KR" altLang="en-US" sz="2800" dirty="0">
              <a:latin typeface="넥슨 풋볼고딕 L" panose="020B0303000000000000" pitchFamily="50" charset="-127"/>
              <a:ea typeface="넥슨 풋볼고딕 L" panose="020B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086137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0668" y="1701977"/>
            <a:ext cx="6215898" cy="4564995"/>
          </a:xfrm>
          <a:prstGeom prst="rect">
            <a:avLst/>
          </a:prstGeom>
        </p:spPr>
      </p:pic>
      <p:sp>
        <p:nvSpPr>
          <p:cNvPr id="6" name="제목 1"/>
          <p:cNvSpPr txBox="1">
            <a:spLocks/>
          </p:cNvSpPr>
          <p:nvPr/>
        </p:nvSpPr>
        <p:spPr>
          <a:xfrm>
            <a:off x="880730" y="83295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800" dirty="0">
                <a:solidFill>
                  <a:srgbClr val="002060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결과</a:t>
            </a:r>
            <a:r>
              <a:rPr lang="ko-KR" altLang="en-US" sz="2800" dirty="0">
                <a:solidFill>
                  <a:srgbClr val="FF0000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 </a:t>
            </a:r>
            <a:r>
              <a:rPr lang="en-US" altLang="ko-KR" sz="2800" dirty="0">
                <a:solidFill>
                  <a:srgbClr val="FF0000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– </a:t>
            </a:r>
            <a:r>
              <a:rPr lang="en-US" altLang="ko-KR" sz="2800" dirty="0" err="1">
                <a:solidFill>
                  <a:srgbClr val="FF0000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x,y</a:t>
            </a:r>
            <a:r>
              <a:rPr lang="ko-KR" altLang="en-US" sz="2800" dirty="0">
                <a:solidFill>
                  <a:srgbClr val="FF0000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축 반전</a:t>
            </a:r>
            <a:r>
              <a:rPr lang="en-US" altLang="ko-KR" sz="2800" dirty="0">
                <a:solidFill>
                  <a:srgbClr val="FF0000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!!</a:t>
            </a:r>
            <a:endParaRPr lang="ko-KR" altLang="en-US" sz="2800" dirty="0">
              <a:solidFill>
                <a:srgbClr val="FF0000"/>
              </a:solidFill>
              <a:latin typeface="넥슨 풋볼고딕 L" panose="020B0303000000000000" pitchFamily="50" charset="-127"/>
              <a:ea typeface="넥슨 풋볼고딕 L" panose="020B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911457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1525" y="1611665"/>
            <a:ext cx="4566735" cy="4787483"/>
          </a:xfrm>
          <a:prstGeom prst="rect">
            <a:avLst/>
          </a:prstGeom>
        </p:spPr>
      </p:pic>
      <p:grpSp>
        <p:nvGrpSpPr>
          <p:cNvPr id="7" name="그룹 6"/>
          <p:cNvGrpSpPr/>
          <p:nvPr/>
        </p:nvGrpSpPr>
        <p:grpSpPr>
          <a:xfrm>
            <a:off x="677144" y="1948358"/>
            <a:ext cx="6149205" cy="4114098"/>
            <a:chOff x="4684699" y="1870013"/>
            <a:chExt cx="6149205" cy="4114098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84699" y="1870013"/>
              <a:ext cx="5811332" cy="4114098"/>
            </a:xfrm>
            <a:prstGeom prst="rect">
              <a:avLst/>
            </a:prstGeom>
          </p:spPr>
        </p:pic>
        <p:sp>
          <p:nvSpPr>
            <p:cNvPr id="9" name="직사각형 8"/>
            <p:cNvSpPr/>
            <p:nvPr/>
          </p:nvSpPr>
          <p:spPr>
            <a:xfrm>
              <a:off x="5139159" y="5405377"/>
              <a:ext cx="5694745" cy="27779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제목 1"/>
          <p:cNvSpPr txBox="1">
            <a:spLocks/>
          </p:cNvSpPr>
          <p:nvPr/>
        </p:nvSpPr>
        <p:spPr>
          <a:xfrm>
            <a:off x="880730" y="83295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800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실습 </a:t>
            </a:r>
            <a:r>
              <a:rPr lang="en-US" altLang="ko-KR" sz="2800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– </a:t>
            </a:r>
            <a:r>
              <a:rPr lang="ko-KR" altLang="en-US" sz="2800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이미지의 </a:t>
            </a:r>
            <a:r>
              <a:rPr lang="en-US" altLang="ko-KR" sz="2800" dirty="0" err="1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x,y</a:t>
            </a:r>
            <a:r>
              <a:rPr lang="ko-KR" altLang="en-US" sz="2800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축을 눈금없이 반전시켜봅시다</a:t>
            </a:r>
            <a:r>
              <a:rPr lang="en-US" altLang="ko-KR" sz="2800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.</a:t>
            </a:r>
            <a:endParaRPr lang="ko-KR" altLang="en-US" sz="2800" dirty="0">
              <a:latin typeface="넥슨 풋볼고딕 L" panose="020B0303000000000000" pitchFamily="50" charset="-127"/>
              <a:ea typeface="넥슨 풋볼고딕 L" panose="020B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41396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6558" y="1690688"/>
            <a:ext cx="6367994" cy="4386192"/>
          </a:xfrm>
          <a:prstGeom prst="rect">
            <a:avLst/>
          </a:prstGeom>
        </p:spPr>
      </p:pic>
      <p:sp>
        <p:nvSpPr>
          <p:cNvPr id="5" name="제목 1"/>
          <p:cNvSpPr txBox="1">
            <a:spLocks/>
          </p:cNvSpPr>
          <p:nvPr/>
        </p:nvSpPr>
        <p:spPr>
          <a:xfrm>
            <a:off x="880730" y="83295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800" dirty="0">
                <a:solidFill>
                  <a:srgbClr val="002060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오류</a:t>
            </a:r>
            <a:r>
              <a:rPr lang="ko-KR" altLang="en-US" sz="2800" dirty="0">
                <a:solidFill>
                  <a:srgbClr val="FF0000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951241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880730" y="832958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2800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도깨비가족의</a:t>
            </a:r>
            <a:r>
              <a:rPr lang="en-US" altLang="ko-KR" sz="2800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 BMI</a:t>
            </a:r>
            <a:r>
              <a:rPr lang="ko-KR" altLang="en-US" sz="2800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를 구해보자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73" t="7283" r="11436"/>
          <a:stretch>
            <a:fillRect/>
          </a:stretch>
        </p:blipFill>
        <p:spPr>
          <a:xfrm>
            <a:off x="880730" y="2071706"/>
            <a:ext cx="1948109" cy="3812934"/>
          </a:xfrm>
          <a:custGeom>
            <a:avLst/>
            <a:gdLst>
              <a:gd name="connsiteX0" fmla="*/ 0 w 1948109"/>
              <a:gd name="connsiteY0" fmla="*/ 0 h 3812934"/>
              <a:gd name="connsiteX1" fmla="*/ 1948109 w 1948109"/>
              <a:gd name="connsiteY1" fmla="*/ 0 h 3812934"/>
              <a:gd name="connsiteX2" fmla="*/ 1948109 w 1948109"/>
              <a:gd name="connsiteY2" fmla="*/ 3812934 h 3812934"/>
              <a:gd name="connsiteX3" fmla="*/ 0 w 1948109"/>
              <a:gd name="connsiteY3" fmla="*/ 3812934 h 3812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48109" h="3812934">
                <a:moveTo>
                  <a:pt x="0" y="0"/>
                </a:moveTo>
                <a:lnTo>
                  <a:pt x="1948109" y="0"/>
                </a:lnTo>
                <a:lnTo>
                  <a:pt x="1948109" y="3812934"/>
                </a:lnTo>
                <a:lnTo>
                  <a:pt x="0" y="3812934"/>
                </a:lnTo>
                <a:close/>
              </a:path>
            </a:pathLst>
          </a:cu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40" r="2993"/>
          <a:stretch>
            <a:fillRect/>
          </a:stretch>
        </p:blipFill>
        <p:spPr>
          <a:xfrm>
            <a:off x="7561496" y="2071703"/>
            <a:ext cx="2070548" cy="3770492"/>
          </a:xfrm>
          <a:custGeom>
            <a:avLst/>
            <a:gdLst>
              <a:gd name="connsiteX0" fmla="*/ 0 w 2070548"/>
              <a:gd name="connsiteY0" fmla="*/ 0 h 3770492"/>
              <a:gd name="connsiteX1" fmla="*/ 2070548 w 2070548"/>
              <a:gd name="connsiteY1" fmla="*/ 0 h 3770492"/>
              <a:gd name="connsiteX2" fmla="*/ 2070548 w 2070548"/>
              <a:gd name="connsiteY2" fmla="*/ 3770492 h 3770492"/>
              <a:gd name="connsiteX3" fmla="*/ 0 w 2070548"/>
              <a:gd name="connsiteY3" fmla="*/ 3770492 h 37704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70548" h="3770492">
                <a:moveTo>
                  <a:pt x="0" y="0"/>
                </a:moveTo>
                <a:lnTo>
                  <a:pt x="2070548" y="0"/>
                </a:lnTo>
                <a:lnTo>
                  <a:pt x="2070548" y="3770492"/>
                </a:lnTo>
                <a:lnTo>
                  <a:pt x="0" y="3770492"/>
                </a:lnTo>
                <a:close/>
              </a:path>
            </a:pathLst>
          </a:cu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35" r="13064"/>
          <a:stretch>
            <a:fillRect/>
          </a:stretch>
        </p:blipFill>
        <p:spPr>
          <a:xfrm>
            <a:off x="9776740" y="2071702"/>
            <a:ext cx="2070548" cy="3812938"/>
          </a:xfrm>
          <a:custGeom>
            <a:avLst/>
            <a:gdLst>
              <a:gd name="connsiteX0" fmla="*/ 0 w 2070548"/>
              <a:gd name="connsiteY0" fmla="*/ 0 h 3812938"/>
              <a:gd name="connsiteX1" fmla="*/ 2070548 w 2070548"/>
              <a:gd name="connsiteY1" fmla="*/ 0 h 3812938"/>
              <a:gd name="connsiteX2" fmla="*/ 2070548 w 2070548"/>
              <a:gd name="connsiteY2" fmla="*/ 3812938 h 3812938"/>
              <a:gd name="connsiteX3" fmla="*/ 0 w 2070548"/>
              <a:gd name="connsiteY3" fmla="*/ 3812938 h 3812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70548" h="3812938">
                <a:moveTo>
                  <a:pt x="0" y="0"/>
                </a:moveTo>
                <a:lnTo>
                  <a:pt x="2070548" y="0"/>
                </a:lnTo>
                <a:lnTo>
                  <a:pt x="2070548" y="3812938"/>
                </a:lnTo>
                <a:lnTo>
                  <a:pt x="0" y="3812938"/>
                </a:lnTo>
                <a:close/>
              </a:path>
            </a:pathLst>
          </a:cu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33" t="2654" r="1318"/>
          <a:stretch>
            <a:fillRect/>
          </a:stretch>
        </p:blipFill>
        <p:spPr>
          <a:xfrm>
            <a:off x="5222074" y="2071704"/>
            <a:ext cx="2194726" cy="3812936"/>
          </a:xfrm>
          <a:custGeom>
            <a:avLst/>
            <a:gdLst>
              <a:gd name="connsiteX0" fmla="*/ 0 w 2194726"/>
              <a:gd name="connsiteY0" fmla="*/ 0 h 3812936"/>
              <a:gd name="connsiteX1" fmla="*/ 2194726 w 2194726"/>
              <a:gd name="connsiteY1" fmla="*/ 0 h 3812936"/>
              <a:gd name="connsiteX2" fmla="*/ 2194726 w 2194726"/>
              <a:gd name="connsiteY2" fmla="*/ 3812936 h 3812936"/>
              <a:gd name="connsiteX3" fmla="*/ 0 w 2194726"/>
              <a:gd name="connsiteY3" fmla="*/ 3812936 h 3812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94726" h="3812936">
                <a:moveTo>
                  <a:pt x="0" y="0"/>
                </a:moveTo>
                <a:lnTo>
                  <a:pt x="2194726" y="0"/>
                </a:lnTo>
                <a:lnTo>
                  <a:pt x="2194726" y="3812936"/>
                </a:lnTo>
                <a:lnTo>
                  <a:pt x="0" y="3812936"/>
                </a:lnTo>
                <a:close/>
              </a:path>
            </a:pathLst>
          </a:cu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76" t="1588" r="2069"/>
          <a:stretch>
            <a:fillRect/>
          </a:stretch>
        </p:blipFill>
        <p:spPr>
          <a:xfrm>
            <a:off x="3002844" y="2071704"/>
            <a:ext cx="2088445" cy="3812936"/>
          </a:xfrm>
          <a:custGeom>
            <a:avLst/>
            <a:gdLst>
              <a:gd name="connsiteX0" fmla="*/ 0 w 2088445"/>
              <a:gd name="connsiteY0" fmla="*/ 0 h 3812936"/>
              <a:gd name="connsiteX1" fmla="*/ 2088445 w 2088445"/>
              <a:gd name="connsiteY1" fmla="*/ 0 h 3812936"/>
              <a:gd name="connsiteX2" fmla="*/ 2088445 w 2088445"/>
              <a:gd name="connsiteY2" fmla="*/ 3812936 h 3812936"/>
              <a:gd name="connsiteX3" fmla="*/ 0 w 2088445"/>
              <a:gd name="connsiteY3" fmla="*/ 3812936 h 3812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8445" h="3812936">
                <a:moveTo>
                  <a:pt x="0" y="0"/>
                </a:moveTo>
                <a:lnTo>
                  <a:pt x="2088445" y="0"/>
                </a:lnTo>
                <a:lnTo>
                  <a:pt x="2088445" y="3812936"/>
                </a:lnTo>
                <a:lnTo>
                  <a:pt x="0" y="381293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220244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70013"/>
            <a:ext cx="4045167" cy="232002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9076" y="1870013"/>
            <a:ext cx="6631620" cy="3766858"/>
          </a:xfrm>
          <a:prstGeom prst="rect">
            <a:avLst/>
          </a:prstGeom>
        </p:spPr>
      </p:pic>
      <p:sp>
        <p:nvSpPr>
          <p:cNvPr id="7" name="제목 1"/>
          <p:cNvSpPr txBox="1">
            <a:spLocks/>
          </p:cNvSpPr>
          <p:nvPr/>
        </p:nvSpPr>
        <p:spPr>
          <a:xfrm>
            <a:off x="880730" y="83295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800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실습 </a:t>
            </a:r>
            <a:r>
              <a:rPr lang="en-US" altLang="ko-KR" sz="2800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– </a:t>
            </a:r>
            <a:r>
              <a:rPr lang="ko-KR" altLang="en-US" sz="2800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이미지를 좌우 반전시켜봅시다</a:t>
            </a:r>
            <a:r>
              <a:rPr lang="en-US" altLang="ko-KR" sz="2800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.</a:t>
            </a:r>
            <a:endParaRPr lang="ko-KR" altLang="en-US" sz="2800" dirty="0">
              <a:latin typeface="넥슨 풋볼고딕 L" panose="020B0303000000000000" pitchFamily="50" charset="-127"/>
              <a:ea typeface="넥슨 풋볼고딕 L" panose="020B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71174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145" y="1772310"/>
            <a:ext cx="7658237" cy="4443295"/>
          </a:xfrm>
        </p:spPr>
      </p:pic>
      <p:sp>
        <p:nvSpPr>
          <p:cNvPr id="5" name="제목 1"/>
          <p:cNvSpPr txBox="1">
            <a:spLocks/>
          </p:cNvSpPr>
          <p:nvPr/>
        </p:nvSpPr>
        <p:spPr>
          <a:xfrm>
            <a:off x="880730" y="83295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800" dirty="0">
                <a:solidFill>
                  <a:srgbClr val="002060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결과</a:t>
            </a:r>
            <a:r>
              <a:rPr lang="ko-KR" altLang="en-US" sz="2800" dirty="0">
                <a:solidFill>
                  <a:srgbClr val="FF0000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 </a:t>
            </a:r>
            <a:r>
              <a:rPr lang="en-US" altLang="ko-KR" sz="2800" dirty="0">
                <a:solidFill>
                  <a:srgbClr val="FF0000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– </a:t>
            </a:r>
            <a:r>
              <a:rPr lang="ko-KR" altLang="en-US" sz="2800" dirty="0">
                <a:solidFill>
                  <a:srgbClr val="FF0000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좌우 반전</a:t>
            </a:r>
            <a:r>
              <a:rPr lang="en-US" altLang="ko-KR" sz="2800" dirty="0">
                <a:solidFill>
                  <a:srgbClr val="FF0000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!!</a:t>
            </a:r>
            <a:endParaRPr lang="ko-KR" altLang="en-US" sz="2800" dirty="0">
              <a:solidFill>
                <a:srgbClr val="FF0000"/>
              </a:solidFill>
              <a:latin typeface="넥슨 풋볼고딕 L" panose="020B0303000000000000" pitchFamily="50" charset="-127"/>
              <a:ea typeface="넥슨 풋볼고딕 L" panose="020B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86381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4426" y="1917498"/>
            <a:ext cx="6501215" cy="3719372"/>
          </a:xfrm>
          <a:prstGeom prst="rect">
            <a:avLst/>
          </a:prstGeom>
        </p:spPr>
      </p:pic>
      <p:sp>
        <p:nvSpPr>
          <p:cNvPr id="5" name="제목 1"/>
          <p:cNvSpPr txBox="1">
            <a:spLocks/>
          </p:cNvSpPr>
          <p:nvPr/>
        </p:nvSpPr>
        <p:spPr>
          <a:xfrm>
            <a:off x="880730" y="83295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800" dirty="0">
                <a:solidFill>
                  <a:srgbClr val="FF0000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문제</a:t>
            </a:r>
            <a:r>
              <a:rPr lang="ko-KR" altLang="en-US" sz="2800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 </a:t>
            </a:r>
            <a:r>
              <a:rPr lang="en-US" altLang="ko-KR" sz="2800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– </a:t>
            </a:r>
            <a:r>
              <a:rPr lang="ko-KR" altLang="en-US" sz="2800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이미지를 상하 반전시켜봅시다</a:t>
            </a:r>
            <a:r>
              <a:rPr lang="en-US" altLang="ko-KR" sz="2800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.</a:t>
            </a:r>
            <a:endParaRPr lang="ko-KR" altLang="en-US" sz="2800" dirty="0">
              <a:latin typeface="넥슨 풋볼고딕 L" panose="020B0303000000000000" pitchFamily="50" charset="-127"/>
              <a:ea typeface="넥슨 풋볼고딕 L" panose="020B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17205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1622" y="1563367"/>
            <a:ext cx="8152246" cy="4443894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2395960" y="3785314"/>
            <a:ext cx="5694745" cy="27779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880730" y="83295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800" dirty="0">
                <a:solidFill>
                  <a:srgbClr val="002060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해설</a:t>
            </a:r>
            <a:r>
              <a:rPr lang="ko-KR" altLang="en-US" sz="2800" dirty="0">
                <a:solidFill>
                  <a:srgbClr val="FF0000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265678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4775" y="2239912"/>
            <a:ext cx="5625216" cy="3212504"/>
          </a:xfrm>
        </p:spPr>
      </p:pic>
      <p:sp>
        <p:nvSpPr>
          <p:cNvPr id="5" name="제목 1"/>
          <p:cNvSpPr txBox="1">
            <a:spLocks/>
          </p:cNvSpPr>
          <p:nvPr/>
        </p:nvSpPr>
        <p:spPr>
          <a:xfrm>
            <a:off x="880730" y="83295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800" dirty="0">
                <a:solidFill>
                  <a:srgbClr val="FF0000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문제</a:t>
            </a:r>
            <a:r>
              <a:rPr lang="ko-KR" altLang="en-US" sz="2800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 </a:t>
            </a:r>
            <a:r>
              <a:rPr lang="en-US" altLang="ko-KR" sz="2800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– </a:t>
            </a:r>
            <a:r>
              <a:rPr lang="ko-KR" altLang="en-US" sz="2800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이미지를 상하좌우 반전시켜봅시다</a:t>
            </a:r>
            <a:r>
              <a:rPr lang="en-US" altLang="ko-KR" sz="2800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.</a:t>
            </a:r>
            <a:endParaRPr lang="ko-KR" altLang="en-US" sz="2800" dirty="0">
              <a:latin typeface="넥슨 풋볼고딕 L" panose="020B0303000000000000" pitchFamily="50" charset="-127"/>
              <a:ea typeface="넥슨 풋볼고딕 L" panose="020B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623145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4243" y="2004526"/>
            <a:ext cx="7147854" cy="3623913"/>
          </a:xfrm>
          <a:prstGeom prst="rect">
            <a:avLst/>
          </a:prstGeom>
        </p:spPr>
      </p:pic>
      <p:sp>
        <p:nvSpPr>
          <p:cNvPr id="4" name="제목 1"/>
          <p:cNvSpPr txBox="1">
            <a:spLocks/>
          </p:cNvSpPr>
          <p:nvPr/>
        </p:nvSpPr>
        <p:spPr>
          <a:xfrm>
            <a:off x="880730" y="83295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800" dirty="0">
                <a:solidFill>
                  <a:srgbClr val="002060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해설</a:t>
            </a:r>
            <a:r>
              <a:rPr lang="ko-KR" altLang="en-US" sz="2800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 </a:t>
            </a:r>
            <a:r>
              <a:rPr lang="en-US" altLang="ko-KR" sz="2800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– </a:t>
            </a:r>
            <a:r>
              <a:rPr lang="ko-KR" altLang="en-US" sz="2800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먼저 </a:t>
            </a:r>
            <a:r>
              <a:rPr lang="en-US" altLang="ko-KR" sz="2800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placeholder</a:t>
            </a:r>
            <a:r>
              <a:rPr lang="ko-KR" altLang="en-US" sz="2800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로 좌우 반전시켜봅시다</a:t>
            </a:r>
            <a:r>
              <a:rPr lang="en-US" altLang="ko-KR" sz="2800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.</a:t>
            </a:r>
            <a:endParaRPr lang="ko-KR" altLang="en-US" sz="2800" dirty="0">
              <a:latin typeface="넥슨 풋볼고딕 L" panose="020B0303000000000000" pitchFamily="50" charset="-127"/>
              <a:ea typeface="넥슨 풋볼고딕 L" panose="020B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280669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6916" y="1690688"/>
            <a:ext cx="7108578" cy="4574828"/>
          </a:xfrm>
          <a:prstGeom prst="rect">
            <a:avLst/>
          </a:prstGeom>
        </p:spPr>
      </p:pic>
      <p:sp>
        <p:nvSpPr>
          <p:cNvPr id="6" name="제목 1"/>
          <p:cNvSpPr txBox="1">
            <a:spLocks/>
          </p:cNvSpPr>
          <p:nvPr/>
        </p:nvSpPr>
        <p:spPr>
          <a:xfrm>
            <a:off x="880730" y="83295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800" dirty="0">
                <a:solidFill>
                  <a:srgbClr val="002060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해설</a:t>
            </a:r>
            <a:r>
              <a:rPr lang="ko-KR" altLang="en-US" sz="2800" dirty="0">
                <a:solidFill>
                  <a:srgbClr val="FF0000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227946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823" y="1812031"/>
            <a:ext cx="10493893" cy="3755391"/>
          </a:xfrm>
        </p:spPr>
      </p:pic>
      <p:sp>
        <p:nvSpPr>
          <p:cNvPr id="4" name="제목 1"/>
          <p:cNvSpPr txBox="1">
            <a:spLocks/>
          </p:cNvSpPr>
          <p:nvPr/>
        </p:nvSpPr>
        <p:spPr>
          <a:xfrm>
            <a:off x="880730" y="83295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800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도깨비가족의</a:t>
            </a:r>
            <a:r>
              <a:rPr lang="en-US" altLang="ko-KR" sz="2800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 BMI</a:t>
            </a:r>
            <a:r>
              <a:rPr lang="ko-KR" altLang="en-US" sz="2800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를 구해보자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2375" y="2914650"/>
            <a:ext cx="4667250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0741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830"/>
          <a:stretch/>
        </p:blipFill>
        <p:spPr>
          <a:xfrm>
            <a:off x="966038" y="2158521"/>
            <a:ext cx="10825782" cy="1770094"/>
          </a:xfrm>
          <a:prstGeom prst="rect">
            <a:avLst/>
          </a:prstGeom>
        </p:spPr>
      </p:pic>
      <p:sp>
        <p:nvSpPr>
          <p:cNvPr id="5" name="제목 1"/>
          <p:cNvSpPr txBox="1">
            <a:spLocks/>
          </p:cNvSpPr>
          <p:nvPr/>
        </p:nvSpPr>
        <p:spPr>
          <a:xfrm>
            <a:off x="880730" y="83295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800" dirty="0">
                <a:solidFill>
                  <a:srgbClr val="002060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결과</a:t>
            </a:r>
            <a:r>
              <a:rPr lang="ko-KR" altLang="en-US" sz="2800" dirty="0">
                <a:solidFill>
                  <a:srgbClr val="FF0000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 </a:t>
            </a:r>
            <a:r>
              <a:rPr lang="en-US" altLang="ko-KR" sz="2800" dirty="0">
                <a:solidFill>
                  <a:srgbClr val="FF0000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– </a:t>
            </a:r>
            <a:r>
              <a:rPr lang="ko-KR" altLang="en-US" sz="2800" dirty="0">
                <a:solidFill>
                  <a:srgbClr val="FF0000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연산 수행 불가</a:t>
            </a:r>
          </a:p>
        </p:txBody>
      </p:sp>
    </p:spTree>
    <p:extLst>
      <p:ext uri="{BB962C8B-B14F-4D97-AF65-F5344CB8AC3E}">
        <p14:creationId xmlns:p14="http://schemas.microsoft.com/office/powerpoint/2010/main" val="8855579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880730" y="83295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list </a:t>
            </a:r>
            <a:r>
              <a:rPr lang="ko-KR" altLang="en-US" sz="2800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연산 </a:t>
            </a:r>
            <a:r>
              <a:rPr lang="en-US" altLang="ko-KR" sz="2800" dirty="0" err="1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numpy</a:t>
            </a:r>
            <a:r>
              <a:rPr lang="ko-KR" altLang="en-US" sz="2800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연산 </a:t>
            </a:r>
          </a:p>
        </p:txBody>
      </p:sp>
      <p:pic>
        <p:nvPicPr>
          <p:cNvPr id="6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4247" y="2475468"/>
            <a:ext cx="4254237" cy="1244436"/>
          </a:xfr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4247" y="4241774"/>
            <a:ext cx="4667901" cy="102884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1271" y="2373868"/>
            <a:ext cx="4498473" cy="199236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1271" y="4241774"/>
            <a:ext cx="4725059" cy="108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550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01422" y="2111967"/>
            <a:ext cx="30307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Numeric python </a:t>
            </a:r>
            <a:r>
              <a:rPr lang="ko-KR" altLang="en-US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의 약자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501422" y="2833543"/>
            <a:ext cx="5829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Python List</a:t>
            </a:r>
            <a:r>
              <a:rPr lang="ko-KR" altLang="en-US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로 할 수 없는 개별 적인 전체 연산 수행 가능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501422" y="3575642"/>
            <a:ext cx="1268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빠</a:t>
            </a:r>
            <a:r>
              <a:rPr lang="en-US" altLang="ko-KR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.</a:t>
            </a:r>
            <a:r>
              <a:rPr lang="ko-KR" altLang="en-US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르</a:t>
            </a:r>
            <a:r>
              <a:rPr lang="en-US" altLang="ko-KR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.</a:t>
            </a:r>
            <a:r>
              <a:rPr lang="ko-KR" altLang="en-US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게</a:t>
            </a:r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880730" y="83295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 err="1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Numpy</a:t>
            </a:r>
            <a:endParaRPr lang="ko-KR" altLang="en-US" sz="2800" dirty="0">
              <a:latin typeface="넥슨 풋볼고딕 L" panose="020B0303000000000000" pitchFamily="50" charset="-127"/>
              <a:ea typeface="넥슨 풋볼고딕 L" panose="020B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27329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1315" y="1191645"/>
            <a:ext cx="7186262" cy="5255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2878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8471" y="1244087"/>
            <a:ext cx="6484743" cy="4913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5333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661</TotalTime>
  <Words>322</Words>
  <Application>Microsoft Office PowerPoint</Application>
  <PresentationFormat>와이드스크린</PresentationFormat>
  <Paragraphs>70</Paragraphs>
  <Slides>36</Slides>
  <Notes>9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36</vt:i4>
      </vt:variant>
    </vt:vector>
  </HeadingPairs>
  <TitlesOfParts>
    <vt:vector size="43" baseType="lpstr">
      <vt:lpstr>Noto Sans CJK KR Bold</vt:lpstr>
      <vt:lpstr>넥슨 풋볼고딕 B</vt:lpstr>
      <vt:lpstr>넥슨 풋볼고딕 L</vt:lpstr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도깨비가족의 BMI를 구해보자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실습 – 도깨비 가족의 BMI를 구해봅시다 </dc:title>
  <dc:creator>박민지</dc:creator>
  <cp:lastModifiedBy>박민지</cp:lastModifiedBy>
  <cp:revision>36</cp:revision>
  <dcterms:created xsi:type="dcterms:W3CDTF">2017-02-10T11:58:51Z</dcterms:created>
  <dcterms:modified xsi:type="dcterms:W3CDTF">2017-02-14T00:03:19Z</dcterms:modified>
</cp:coreProperties>
</file>